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2"/>
  </p:notesMasterIdLst>
  <p:sldIdLst>
    <p:sldId id="292" r:id="rId2"/>
    <p:sldId id="356" r:id="rId3"/>
    <p:sldId id="357" r:id="rId4"/>
    <p:sldId id="358" r:id="rId5"/>
    <p:sldId id="359" r:id="rId6"/>
    <p:sldId id="360" r:id="rId7"/>
    <p:sldId id="361" r:id="rId8"/>
    <p:sldId id="362" r:id="rId9"/>
    <p:sldId id="363" r:id="rId10"/>
    <p:sldId id="307" r:id="rId11"/>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976" autoAdjust="0"/>
    <p:restoredTop sz="66784" autoAdjust="0"/>
  </p:normalViewPr>
  <p:slideViewPr>
    <p:cSldViewPr>
      <p:cViewPr varScale="1">
        <p:scale>
          <a:sx n="48" d="100"/>
          <a:sy n="48" d="100"/>
        </p:scale>
        <p:origin x="-1074" y="-10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defRPr>
            </a:lvl1pPr>
          </a:lstStyle>
          <a:p>
            <a:pPr>
              <a:defRPr/>
            </a:pPr>
            <a:fld id="{FDEFCD9A-1814-43DF-BC45-5BD4763435F3}" type="datetimeFigureOut">
              <a:rPr lang="en-US"/>
              <a:pPr>
                <a:defRPr/>
              </a:pPr>
              <a:t>6/8/2011</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defRPr>
            </a:lvl1pPr>
          </a:lstStyle>
          <a:p>
            <a:pPr>
              <a:defRPr/>
            </a:pPr>
            <a:fld id="{9024CE79-13A3-454D-907E-00B88CC02627}" type="slidenum">
              <a:rPr lang="en-US"/>
              <a:pPr>
                <a:defRPr/>
              </a:pPr>
              <a:t>‹#›</a:t>
            </a:fld>
            <a:endParaRPr 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1" name="Slide Image Placeholder 1"/>
          <p:cNvSpPr>
            <a:spLocks noGrp="1" noRot="1" noChangeAspect="1"/>
          </p:cNvSpPr>
          <p:nvPr>
            <p:ph type="sldImg"/>
          </p:nvPr>
        </p:nvSpPr>
        <p:spPr bwMode="auto">
          <a:noFill/>
          <a:ln>
            <a:solidFill>
              <a:srgbClr val="000000"/>
            </a:solidFill>
            <a:miter lim="800000"/>
            <a:headEnd/>
            <a:tailEnd/>
          </a:ln>
        </p:spPr>
      </p:sp>
      <p:sp>
        <p:nvSpPr>
          <p:cNvPr id="153602"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smtClean="0"/>
              <a:t>I am Sue Valentine, and like the others here, I have been personally affected by C. Diff, but in a different way.  I am the infection control coordinator at Harrington Hospital, where I have been for more than 4 years.  I have been shocked at the virulence of the NAP-1 strain of C. Diff,  and have put into place many changes that have helped reduce the hospital’s incidence of C. Diff.  </a:t>
            </a:r>
          </a:p>
        </p:txBody>
      </p:sp>
      <p:sp>
        <p:nvSpPr>
          <p:cNvPr id="117763"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AC39B6FC-3580-4B2B-9C04-648A87200E0A}" type="slidenum">
              <a:rPr lang="en-US"/>
              <a:pPr fontAlgn="base">
                <a:spcBef>
                  <a:spcPct val="0"/>
                </a:spcBef>
                <a:spcAft>
                  <a:spcPct val="0"/>
                </a:spcAft>
                <a:defRPr/>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49" name="Slide Image Placeholder 1"/>
          <p:cNvSpPr>
            <a:spLocks noGrp="1" noRot="1" noChangeAspect="1"/>
          </p:cNvSpPr>
          <p:nvPr>
            <p:ph type="sldImg"/>
          </p:nvPr>
        </p:nvSpPr>
        <p:spPr bwMode="auto">
          <a:noFill/>
          <a:ln>
            <a:solidFill>
              <a:srgbClr val="000000"/>
            </a:solidFill>
            <a:miter lim="800000"/>
            <a:headEnd/>
            <a:tailEnd/>
          </a:ln>
        </p:spPr>
      </p:sp>
      <p:sp>
        <p:nvSpPr>
          <p:cNvPr id="155650"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r>
              <a:rPr lang="en-US" smtClean="0"/>
              <a:t>You didn’t know you were going to need tissues, did you?</a:t>
            </a:r>
          </a:p>
          <a:p>
            <a:pPr eaLnBrk="1" hangingPunct="1"/>
            <a:endParaRPr lang="en-US" smtClean="0"/>
          </a:p>
          <a:p>
            <a:pPr eaLnBrk="1" hangingPunct="1"/>
            <a:r>
              <a:rPr lang="en-US" smtClean="0"/>
              <a:t>Harrington started looking at C. diff early on.  Early June we had PPE on doors, we met with housekeeping in terms of why it was so important, we talked about why it is important to clean etc.</a:t>
            </a:r>
          </a:p>
          <a:p>
            <a:pPr eaLnBrk="1" hangingPunct="1"/>
            <a:endParaRPr lang="en-US" smtClean="0"/>
          </a:p>
        </p:txBody>
      </p:sp>
      <p:sp>
        <p:nvSpPr>
          <p:cNvPr id="4" name="Slide Number Placeholder 3"/>
          <p:cNvSpPr>
            <a:spLocks noGrp="1"/>
          </p:cNvSpPr>
          <p:nvPr>
            <p:ph type="sldNum" sz="quarter" idx="5"/>
          </p:nvPr>
        </p:nvSpPr>
        <p:spPr/>
        <p:txBody>
          <a:bodyPr/>
          <a:lstStyle/>
          <a:p>
            <a:pPr>
              <a:defRPr/>
            </a:pPr>
            <a:fld id="{07F14DD0-CBCC-4027-B813-BC2768CC64EC}" type="slidenum">
              <a:rPr lang="en-US" smtClean="0"/>
              <a:pPr>
                <a:defRPr/>
              </a:pPr>
              <a:t>2</a:t>
            </a:fld>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7" name="Slide Image Placeholder 1"/>
          <p:cNvSpPr>
            <a:spLocks noGrp="1" noRot="1" noChangeAspect="1"/>
          </p:cNvSpPr>
          <p:nvPr>
            <p:ph type="sldImg"/>
          </p:nvPr>
        </p:nvSpPr>
        <p:spPr bwMode="auto">
          <a:noFill/>
          <a:ln>
            <a:solidFill>
              <a:srgbClr val="000000"/>
            </a:solidFill>
            <a:miter lim="800000"/>
            <a:headEnd/>
            <a:tailEnd/>
          </a:ln>
        </p:spPr>
      </p:sp>
      <p:sp>
        <p:nvSpPr>
          <p:cNvPr id="157698"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r>
              <a:rPr lang="en-US" smtClean="0"/>
              <a:t>However, we approached a turning point in the end of December 2009, when we readmitted Ann’s father in law Mr. Beaudry.  We were all devastated by what happened.  In February we completed a root cause analysis, and found that even though we had worked so hard in educating our staff, we discovered that we actually missed an entire piece, which was early identification and treatment.  </a:t>
            </a:r>
          </a:p>
          <a:p>
            <a:pPr eaLnBrk="1" hangingPunct="1"/>
            <a:endParaRPr lang="en-US" smtClean="0"/>
          </a:p>
          <a:p>
            <a:pPr eaLnBrk="1" hangingPunct="1"/>
            <a:endParaRPr lang="en-US" smtClean="0"/>
          </a:p>
        </p:txBody>
      </p:sp>
      <p:sp>
        <p:nvSpPr>
          <p:cNvPr id="4" name="Slide Number Placeholder 3"/>
          <p:cNvSpPr>
            <a:spLocks noGrp="1"/>
          </p:cNvSpPr>
          <p:nvPr>
            <p:ph type="sldNum" sz="quarter" idx="5"/>
          </p:nvPr>
        </p:nvSpPr>
        <p:spPr/>
        <p:txBody>
          <a:bodyPr/>
          <a:lstStyle/>
          <a:p>
            <a:pPr>
              <a:defRPr/>
            </a:pPr>
            <a:fld id="{B399B126-F65F-49FD-9902-A9EB0A1CFB4A}" type="slidenum">
              <a:rPr lang="en-US" smtClean="0"/>
              <a:pPr>
                <a:defRPr/>
              </a:pPr>
              <a:t>3</a:t>
            </a:fld>
            <a:endParaRPr 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69" name="Slide Image Placeholder 1"/>
          <p:cNvSpPr>
            <a:spLocks noGrp="1" noRot="1" noChangeAspect="1"/>
          </p:cNvSpPr>
          <p:nvPr>
            <p:ph type="sldImg"/>
          </p:nvPr>
        </p:nvSpPr>
        <p:spPr bwMode="auto">
          <a:noFill/>
          <a:ln>
            <a:solidFill>
              <a:srgbClr val="000000"/>
            </a:solidFill>
            <a:miter lim="800000"/>
            <a:headEnd/>
            <a:tailEnd/>
          </a:ln>
        </p:spPr>
      </p:sp>
      <p:sp>
        <p:nvSpPr>
          <p:cNvPr id="160770"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r>
              <a:rPr lang="en-US" smtClean="0"/>
              <a:t>We had rolled out the red carpet, but hadn’t put enough emphasis on the newest strain.  Everyone was comfortable with not using </a:t>
            </a:r>
          </a:p>
        </p:txBody>
      </p:sp>
      <p:sp>
        <p:nvSpPr>
          <p:cNvPr id="4" name="Slide Number Placeholder 3"/>
          <p:cNvSpPr>
            <a:spLocks noGrp="1"/>
          </p:cNvSpPr>
          <p:nvPr>
            <p:ph type="sldNum" sz="quarter" idx="5"/>
          </p:nvPr>
        </p:nvSpPr>
        <p:spPr/>
        <p:txBody>
          <a:bodyPr/>
          <a:lstStyle/>
          <a:p>
            <a:pPr>
              <a:defRPr/>
            </a:pPr>
            <a:fld id="{76BD6795-6288-4CAB-99AC-5C9D9E9207D6}" type="slidenum">
              <a:rPr lang="en-US" smtClean="0"/>
              <a:pPr>
                <a:defRPr/>
              </a:pPr>
              <a:t>5</a:t>
            </a:fld>
            <a:endParaRPr 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7" name="Slide Image Placeholder 1"/>
          <p:cNvSpPr>
            <a:spLocks noGrp="1" noRot="1" noChangeAspect="1"/>
          </p:cNvSpPr>
          <p:nvPr>
            <p:ph type="sldImg"/>
          </p:nvPr>
        </p:nvSpPr>
        <p:spPr bwMode="auto">
          <a:noFill/>
          <a:ln>
            <a:solidFill>
              <a:srgbClr val="000000"/>
            </a:solidFill>
            <a:miter lim="800000"/>
            <a:headEnd/>
            <a:tailEnd/>
          </a:ln>
        </p:spPr>
      </p:sp>
      <p:sp>
        <p:nvSpPr>
          <p:cNvPr id="162818"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r>
              <a:rPr lang="en-US" smtClean="0"/>
              <a:t>We also realized that we hadn’t done very much with educating the prodivers.  We had our uinfectious disease specialist, Dr. Gaudet</a:t>
            </a:r>
          </a:p>
        </p:txBody>
      </p:sp>
      <p:sp>
        <p:nvSpPr>
          <p:cNvPr id="4" name="Slide Number Placeholder 3"/>
          <p:cNvSpPr>
            <a:spLocks noGrp="1"/>
          </p:cNvSpPr>
          <p:nvPr>
            <p:ph type="sldNum" sz="quarter" idx="5"/>
          </p:nvPr>
        </p:nvSpPr>
        <p:spPr/>
        <p:txBody>
          <a:bodyPr/>
          <a:lstStyle/>
          <a:p>
            <a:pPr>
              <a:defRPr/>
            </a:pPr>
            <a:fld id="{057D07F7-5F4F-4B6F-8F31-F1645B3AF3F8}" type="slidenum">
              <a:rPr lang="en-US" smtClean="0"/>
              <a:pPr>
                <a:defRPr/>
              </a:pPr>
              <a:t>6</a:t>
            </a:fld>
            <a:endParaRPr 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5" name="Slide Image Placeholder 1"/>
          <p:cNvSpPr>
            <a:spLocks noGrp="1" noRot="1" noChangeAspect="1"/>
          </p:cNvSpPr>
          <p:nvPr>
            <p:ph type="sldImg"/>
          </p:nvPr>
        </p:nvSpPr>
        <p:spPr bwMode="auto">
          <a:noFill/>
          <a:ln>
            <a:solidFill>
              <a:srgbClr val="000000"/>
            </a:solidFill>
            <a:miter lim="800000"/>
            <a:headEnd/>
            <a:tailEnd/>
          </a:ln>
        </p:spPr>
      </p:sp>
      <p:sp>
        <p:nvSpPr>
          <p:cNvPr id="164866"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r>
              <a:rPr lang="en-US" smtClean="0"/>
              <a:t>We looked at reporting and testing.  We updated the policy to include more specific language about testing and reporting, and decided that the lab needs to call the floors with positive results.  The nurses became empowered to collect specimens and send for C. Diff as a nursing initiative.  </a:t>
            </a:r>
          </a:p>
        </p:txBody>
      </p:sp>
      <p:sp>
        <p:nvSpPr>
          <p:cNvPr id="4" name="Slide Number Placeholder 3"/>
          <p:cNvSpPr>
            <a:spLocks noGrp="1"/>
          </p:cNvSpPr>
          <p:nvPr>
            <p:ph type="sldNum" sz="quarter" idx="5"/>
          </p:nvPr>
        </p:nvSpPr>
        <p:spPr/>
        <p:txBody>
          <a:bodyPr/>
          <a:lstStyle/>
          <a:p>
            <a:pPr>
              <a:defRPr/>
            </a:pPr>
            <a:fld id="{4C957879-5746-4977-8116-AC80B531AE05}" type="slidenum">
              <a:rPr lang="en-US" smtClean="0"/>
              <a:pPr>
                <a:defRPr/>
              </a:pPr>
              <a:t>7</a:t>
            </a:fld>
            <a:endParaRPr 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3" name="Slide Image Placeholder 1"/>
          <p:cNvSpPr>
            <a:spLocks noGrp="1" noRot="1" noChangeAspect="1"/>
          </p:cNvSpPr>
          <p:nvPr>
            <p:ph type="sldImg"/>
          </p:nvPr>
        </p:nvSpPr>
        <p:spPr bwMode="auto">
          <a:noFill/>
          <a:ln>
            <a:solidFill>
              <a:srgbClr val="000000"/>
            </a:solidFill>
            <a:miter lim="800000"/>
            <a:headEnd/>
            <a:tailEnd/>
          </a:ln>
        </p:spPr>
      </p:sp>
      <p:sp>
        <p:nvSpPr>
          <p:cNvPr id="166914"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r>
              <a:rPr lang="en-US" smtClean="0"/>
              <a:t>The next turning point was when Harrington committed to the collaborative.  As you all know, we had a kick off meeting in June, and formed a hospital committee.  We reviewed what we had done thuis far, and realized that we were seeing patients with symptoms on admission and realized that this is more than a hospital problem, but is more of an issue in the community.  </a:t>
            </a:r>
          </a:p>
          <a:p>
            <a:pPr eaLnBrk="1" hangingPunct="1"/>
            <a:endParaRPr lang="en-US" smtClean="0"/>
          </a:p>
        </p:txBody>
      </p:sp>
      <p:sp>
        <p:nvSpPr>
          <p:cNvPr id="4" name="Slide Number Placeholder 3"/>
          <p:cNvSpPr>
            <a:spLocks noGrp="1"/>
          </p:cNvSpPr>
          <p:nvPr>
            <p:ph type="sldNum" sz="quarter" idx="5"/>
          </p:nvPr>
        </p:nvSpPr>
        <p:spPr/>
        <p:txBody>
          <a:bodyPr/>
          <a:lstStyle/>
          <a:p>
            <a:pPr>
              <a:defRPr/>
            </a:pPr>
            <a:fld id="{4C700BCA-48B2-41A1-822B-67F4683CCCF8}" type="slidenum">
              <a:rPr lang="en-US" smtClean="0"/>
              <a:pPr>
                <a:defRPr/>
              </a:pPr>
              <a:t>8</a:t>
            </a:fld>
            <a:endParaRPr 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1" name="Slide Image Placeholder 1"/>
          <p:cNvSpPr>
            <a:spLocks noGrp="1" noRot="1" noChangeAspect="1"/>
          </p:cNvSpPr>
          <p:nvPr>
            <p:ph type="sldImg"/>
          </p:nvPr>
        </p:nvSpPr>
        <p:spPr bwMode="auto">
          <a:noFill/>
          <a:ln>
            <a:solidFill>
              <a:srgbClr val="000000"/>
            </a:solidFill>
            <a:miter lim="800000"/>
            <a:headEnd/>
            <a:tailEnd/>
          </a:ln>
        </p:spPr>
      </p:sp>
      <p:sp>
        <p:nvSpPr>
          <p:cNvPr id="168962"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r>
              <a:rPr lang="en-US" smtClean="0"/>
              <a:t>We saw an opportunity to enter a you tube video, hoping to win and use our proceeds to educate the commuinity about </a:t>
            </a:r>
          </a:p>
          <a:p>
            <a:pPr eaLnBrk="1" hangingPunct="1"/>
            <a:endParaRPr lang="en-US" smtClean="0"/>
          </a:p>
          <a:p>
            <a:pPr eaLnBrk="1" hangingPunct="1"/>
            <a:r>
              <a:rPr lang="en-US" smtClean="0"/>
              <a:t>At this point I would like to thank my colleagues and staff, and would like to show the video.  </a:t>
            </a:r>
          </a:p>
        </p:txBody>
      </p:sp>
      <p:sp>
        <p:nvSpPr>
          <p:cNvPr id="4" name="Slide Number Placeholder 3"/>
          <p:cNvSpPr>
            <a:spLocks noGrp="1"/>
          </p:cNvSpPr>
          <p:nvPr>
            <p:ph type="sldNum" sz="quarter" idx="5"/>
          </p:nvPr>
        </p:nvSpPr>
        <p:spPr/>
        <p:txBody>
          <a:bodyPr/>
          <a:lstStyle/>
          <a:p>
            <a:pPr>
              <a:defRPr/>
            </a:pPr>
            <a:fld id="{A09BE2C8-040D-4F24-B5AC-ED2FC0FFF94F}" type="slidenum">
              <a:rPr lang="en-US" smtClean="0"/>
              <a:pPr>
                <a:defRPr/>
              </a:pPr>
              <a:t>9</a:t>
            </a:fld>
            <a:endParaRPr lang="en-U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09" name="Slide Image Placeholder 1"/>
          <p:cNvSpPr>
            <a:spLocks noGrp="1" noRot="1" noChangeAspect="1"/>
          </p:cNvSpPr>
          <p:nvPr>
            <p:ph type="sldImg"/>
          </p:nvPr>
        </p:nvSpPr>
        <p:spPr bwMode="auto">
          <a:noFill/>
          <a:ln>
            <a:solidFill>
              <a:srgbClr val="000000"/>
            </a:solidFill>
            <a:miter lim="800000"/>
            <a:headEnd/>
            <a:tailEnd/>
          </a:ln>
        </p:spPr>
      </p:sp>
      <p:sp>
        <p:nvSpPr>
          <p:cNvPr id="171010"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155651"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E0AAB453-7504-4910-8BBC-44CA7D804FB1}" type="slidenum">
              <a:rPr lang="en-US"/>
              <a:pPr fontAlgn="base">
                <a:spcBef>
                  <a:spcPct val="0"/>
                </a:spcBef>
                <a:spcAft>
                  <a:spcPct val="0"/>
                </a:spcAft>
                <a:defRPr/>
              </a:pPr>
              <a:t>10</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lvl1pPr>
              <a:defRPr>
                <a:effectLst/>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4" name="Date Placeholder 3"/>
          <p:cNvSpPr>
            <a:spLocks noGrp="1"/>
          </p:cNvSpPr>
          <p:nvPr>
            <p:ph type="dt" sz="half" idx="10"/>
          </p:nvPr>
        </p:nvSpPr>
        <p:spPr/>
        <p:txBody>
          <a:bodyPr/>
          <a:lstStyle>
            <a:lvl1pPr>
              <a:defRPr/>
            </a:lvl1pPr>
          </a:lstStyle>
          <a:p>
            <a:pPr>
              <a:defRPr/>
            </a:pPr>
            <a:fld id="{41BAA294-CAAD-41F9-8691-1AD9BB21CC16}" type="datetimeFigureOut">
              <a:rPr lang="en-US"/>
              <a:pPr>
                <a:defRPr/>
              </a:pPr>
              <a:t>6/8/2011</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D68A3AC5-0B74-4D67-B086-5E9BBAF49239}" type="slidenum">
              <a:rPr lang="en-US"/>
              <a:pPr>
                <a:defRPr/>
              </a:pPr>
              <a:t>‹#›</a:t>
            </a:fld>
            <a:endParaRPr lang="en-US" dirty="0"/>
          </a:p>
        </p:txBody>
      </p:sp>
    </p:spTree>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3ED52F5D-5968-4824-B68D-FE358E1C767D}" type="datetimeFigureOut">
              <a:rPr lang="en-US"/>
              <a:pPr>
                <a:defRPr/>
              </a:pPr>
              <a:t>6/8/2011</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20473686-491D-47A2-867B-3A7F6BE3F573}" type="slidenum">
              <a:rPr lang="en-US"/>
              <a:pPr>
                <a:defRPr/>
              </a:pPr>
              <a:t>‹#›</a:t>
            </a:fld>
            <a:endParaRPr lang="en-US" dirty="0"/>
          </a:p>
        </p:txBody>
      </p:sp>
    </p:spTree>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711927CB-2515-4BA9-87CF-3BFC4CF744B6}" type="datetimeFigureOut">
              <a:rPr lang="en-US"/>
              <a:pPr>
                <a:defRPr/>
              </a:pPr>
              <a:t>6/8/2011</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9D5CF666-EDDF-4FF0-90E8-893223C4504F}" type="slidenum">
              <a:rPr lang="en-US"/>
              <a:pPr>
                <a:defRPr/>
              </a:pPr>
              <a:t>‹#›</a:t>
            </a:fld>
            <a:endParaRPr lang="en-US" dirty="0"/>
          </a:p>
        </p:txBody>
      </p:sp>
    </p:spTree>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676E9233-E756-4C66-B35D-70EE67BF35DB}" type="datetimeFigureOut">
              <a:rPr lang="en-US"/>
              <a:pPr>
                <a:defRPr/>
              </a:pPr>
              <a:t>6/8/2011</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F0CF4A52-E4B8-4329-B0A5-E5FAF690690F}" type="slidenum">
              <a:rPr lang="en-US"/>
              <a:pPr>
                <a:defRPr/>
              </a:pPr>
              <a:t>‹#›</a:t>
            </a:fld>
            <a:endParaRPr lang="en-US" dirty="0"/>
          </a:p>
        </p:txBody>
      </p:sp>
    </p:spTree>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09EA0CA1-26B0-4550-A0FF-DACF2A3A3633}" type="datetimeFigureOut">
              <a:rPr lang="en-US"/>
              <a:pPr>
                <a:defRPr/>
              </a:pPr>
              <a:t>6/8/2011</a:t>
            </a:fld>
            <a:endParaRPr lang="en-US" dirty="0"/>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BC76CE24-FD70-4C0C-9F78-DE460710F03D}" type="slidenum">
              <a:rPr lang="en-US"/>
              <a:pPr>
                <a:defRPr/>
              </a:pPr>
              <a:t>‹#›</a:t>
            </a:fld>
            <a:endParaRPr lang="en-US" dirty="0"/>
          </a:p>
        </p:txBody>
      </p:sp>
    </p:spTree>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2D9029D5-FC71-4971-BEE6-217B0DA23E40}" type="datetimeFigureOut">
              <a:rPr lang="en-US"/>
              <a:pPr>
                <a:defRPr/>
              </a:pPr>
              <a:t>6/8/2011</a:t>
            </a:fld>
            <a:endParaRPr lang="en-US" dirty="0"/>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EE895DD8-D4FC-4869-848F-5784F8092CC4}" type="slidenum">
              <a:rPr lang="en-US"/>
              <a:pPr>
                <a:defRPr/>
              </a:pPr>
              <a:t>‹#›</a:t>
            </a:fld>
            <a:endParaRPr lang="en-US" dirty="0"/>
          </a:p>
        </p:txBody>
      </p:sp>
    </p:spTree>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4BE23783-65E6-4521-953E-171CB273241D}" type="datetimeFigureOut">
              <a:rPr lang="en-US"/>
              <a:pPr>
                <a:defRPr/>
              </a:pPr>
              <a:t>6/8/2011</a:t>
            </a:fld>
            <a:endParaRPr lang="en-US" dirty="0"/>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3CB70DFC-F392-4EBB-AAD2-3AAEEE94F60C}" type="slidenum">
              <a:rPr lang="en-US"/>
              <a:pPr>
                <a:defRPr/>
              </a:pPr>
              <a:t>‹#›</a:t>
            </a:fld>
            <a:endParaRPr lang="en-US" dirty="0"/>
          </a:p>
        </p:txBody>
      </p:sp>
    </p:spTree>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6B09C65A-6EFF-4BBB-8F96-29C495052035}" type="datetimeFigureOut">
              <a:rPr lang="en-US"/>
              <a:pPr>
                <a:defRPr/>
              </a:pPr>
              <a:t>6/8/2011</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C39EF972-D455-4C98-90CE-7F863D9D6FF9}" type="slidenum">
              <a:rPr lang="en-US"/>
              <a:pPr>
                <a:defRPr/>
              </a:pPr>
              <a:t>‹#›</a:t>
            </a:fld>
            <a:endParaRPr lang="en-US" dirty="0"/>
          </a:p>
        </p:txBody>
      </p:sp>
    </p:spTree>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F002190E-1C8B-4F98-B716-FB759ADE5E73}" type="datetimeFigureOut">
              <a:rPr lang="en-US"/>
              <a:pPr>
                <a:defRPr/>
              </a:pPr>
              <a:t>6/8/2011</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B9693C69-48FB-4B93-8275-5647D98828A1}" type="slidenum">
              <a:rPr lang="en-US"/>
              <a:pPr>
                <a:defRPr/>
              </a:pPr>
              <a:t>‹#›</a:t>
            </a:fld>
            <a:endParaRPr lang="en-US" dirty="0"/>
          </a:p>
        </p:txBody>
      </p:sp>
    </p:spTree>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D15BBF01-948A-4814-8FCF-9736E0AD99DE}" type="datetimeFigureOut">
              <a:rPr lang="en-US"/>
              <a:pPr>
                <a:defRPr/>
              </a:pPr>
              <a:t>6/8/2011</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BA7A535C-B357-4B08-B600-D0504B216931}" type="slidenum">
              <a:rPr lang="en-US"/>
              <a:pPr>
                <a:defRPr/>
              </a:pPr>
              <a:t>‹#›</a:t>
            </a:fld>
            <a:endParaRPr lang="en-US" dirty="0"/>
          </a:p>
        </p:txBody>
      </p:sp>
    </p:spTree>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D53A41B8-E9E1-485D-AB16-405E9576AAC1}" type="datetimeFigureOut">
              <a:rPr lang="en-US"/>
              <a:pPr>
                <a:defRPr/>
              </a:pPr>
              <a:t>6/8/2011</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0A9947FB-C428-4E08-B1C4-D2DF8712FA74}" type="slidenum">
              <a:rPr lang="en-US"/>
              <a:pPr>
                <a:defRPr/>
              </a:pPr>
              <a:t>‹#›</a:t>
            </a:fld>
            <a:endParaRPr lang="en-US" dirty="0"/>
          </a:p>
        </p:txBody>
      </p:sp>
    </p:spTree>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userDrawn="1"/>
        </p:nvSpPr>
        <p:spPr>
          <a:xfrm>
            <a:off x="0" y="0"/>
            <a:ext cx="9144000" cy="6858000"/>
          </a:xfrm>
          <a:prstGeom prst="rect">
            <a:avLst/>
          </a:prstGeom>
          <a:gradFill flip="none" rotWithShape="1">
            <a:gsLst>
              <a:gs pos="0">
                <a:srgbClr val="8488C4"/>
              </a:gs>
              <a:gs pos="53000">
                <a:srgbClr val="D4DEFF"/>
              </a:gs>
              <a:gs pos="58000">
                <a:srgbClr val="D4DEFF"/>
              </a:gs>
              <a:gs pos="100000">
                <a:schemeClr val="bg1">
                  <a:lumMod val="65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defRPr>
            </a:lvl1pPr>
          </a:lstStyle>
          <a:p>
            <a:pPr>
              <a:defRPr/>
            </a:pPr>
            <a:fld id="{982D1CF8-04BA-450B-AD95-1896B6C74C2E}" type="datetimeFigureOut">
              <a:rPr lang="en-US"/>
              <a:pPr>
                <a:defRPr/>
              </a:pPr>
              <a:t>6/8/2011</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defRPr>
            </a:lvl1pPr>
          </a:lstStyle>
          <a:p>
            <a:pPr>
              <a:defRPr/>
            </a:pPr>
            <a:fld id="{48D417C4-2E8A-467F-B066-511697AD1805}" type="slidenum">
              <a:rPr lang="en-US"/>
              <a:pPr>
                <a:defRPr/>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fade/>
  </p:transition>
  <p:txStyles>
    <p:titleStyle>
      <a:lvl1pPr algn="ctr" rtl="0" eaLnBrk="0" fontAlgn="base" hangingPunct="0">
        <a:spcBef>
          <a:spcPct val="0"/>
        </a:spcBef>
        <a:spcAft>
          <a:spcPct val="0"/>
        </a:spcAft>
        <a:defRPr sz="4400" kern="1200">
          <a:solidFill>
            <a:schemeClr val="tx1"/>
          </a:solidFill>
          <a:effectLst>
            <a:outerShdw blurRad="38100" dist="38100" dir="2700000" algn="tl">
              <a:srgbClr val="000000">
                <a:alpha val="43137"/>
              </a:srgbClr>
            </a:outerShdw>
          </a:effectLst>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effectLst>
            <a:outerShdw blurRad="38100" dist="38100" dir="2700000" algn="tl">
              <a:srgbClr val="000000">
                <a:alpha val="43137"/>
              </a:srgbClr>
            </a:outerShdw>
          </a:effectLst>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effectLst>
            <a:outerShdw blurRad="38100" dist="38100" dir="2700000" algn="tl">
              <a:srgbClr val="000000">
                <a:alpha val="43137"/>
              </a:srgbClr>
            </a:outerShdw>
          </a:effectLst>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effectLst>
            <a:outerShdw blurRad="38100" dist="38100" dir="2700000" algn="tl">
              <a:srgbClr val="000000">
                <a:alpha val="43137"/>
              </a:srgbClr>
            </a:outerShdw>
          </a:effectLst>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effectLst>
            <a:outerShdw blurRad="38100" dist="38100" dir="2700000" algn="tl">
              <a:srgbClr val="000000">
                <a:alpha val="43137"/>
              </a:srgbClr>
            </a:outerShdw>
          </a:effectLst>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effectLst>
            <a:outerShdw blurRad="38100" dist="38100" dir="2700000" algn="tl">
              <a:srgbClr val="000000">
                <a:alpha val="43137"/>
              </a:srgbClr>
            </a:outerShdw>
          </a:effectLst>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7" name="Rectangle 8"/>
          <p:cNvSpPr>
            <a:spLocks noChangeArrowheads="1"/>
          </p:cNvSpPr>
          <p:nvPr/>
        </p:nvSpPr>
        <p:spPr bwMode="auto">
          <a:xfrm>
            <a:off x="0" y="3140075"/>
            <a:ext cx="9144000" cy="519113"/>
          </a:xfrm>
          <a:prstGeom prst="rect">
            <a:avLst/>
          </a:prstGeom>
          <a:noFill/>
          <a:ln w="9525">
            <a:noFill/>
            <a:miter lim="800000"/>
            <a:headEnd/>
            <a:tailEnd/>
          </a:ln>
        </p:spPr>
        <p:txBody>
          <a:bodyPr>
            <a:spAutoFit/>
          </a:bodyPr>
          <a:lstStyle/>
          <a:p>
            <a:pPr algn="ctr">
              <a:spcBef>
                <a:spcPct val="20000"/>
              </a:spcBef>
            </a:pPr>
            <a:r>
              <a:rPr lang="en-US" sz="2800" dirty="0">
                <a:solidFill>
                  <a:srgbClr val="000000"/>
                </a:solidFill>
                <a:latin typeface="Calibri" pitchFamily="34" charset="0"/>
              </a:rPr>
              <a:t>Sue Valentine, RN, Infection Prevention Coordinator</a:t>
            </a:r>
          </a:p>
        </p:txBody>
      </p:sp>
      <p:sp>
        <p:nvSpPr>
          <p:cNvPr id="3" name="Rectangle 2"/>
          <p:cNvSpPr/>
          <p:nvPr/>
        </p:nvSpPr>
        <p:spPr>
          <a:xfrm>
            <a:off x="5638800" y="5029200"/>
            <a:ext cx="2159566" cy="369332"/>
          </a:xfrm>
          <a:prstGeom prst="rect">
            <a:avLst/>
          </a:prstGeom>
        </p:spPr>
        <p:txBody>
          <a:bodyPr wrap="none">
            <a:spAutoFit/>
          </a:bodyPr>
          <a:lstStyle/>
          <a:p>
            <a:pPr algn="ctr" fontAlgn="auto">
              <a:spcAft>
                <a:spcPts val="0"/>
              </a:spcAft>
              <a:defRPr/>
            </a:pPr>
            <a:r>
              <a:rPr lang="en-US" dirty="0" smtClean="0"/>
              <a:t>Harrington Hospital</a:t>
            </a:r>
            <a:endParaRPr lang="en-US" dirty="0"/>
          </a:p>
        </p:txBody>
      </p:sp>
      <p:sp>
        <p:nvSpPr>
          <p:cNvPr id="4" name="Rectangle 3"/>
          <p:cNvSpPr/>
          <p:nvPr/>
        </p:nvSpPr>
        <p:spPr>
          <a:xfrm>
            <a:off x="3962400" y="5486400"/>
            <a:ext cx="4455129" cy="369332"/>
          </a:xfrm>
          <a:prstGeom prst="rect">
            <a:avLst/>
          </a:prstGeom>
        </p:spPr>
        <p:txBody>
          <a:bodyPr wrap="none">
            <a:spAutoFit/>
          </a:bodyPr>
          <a:lstStyle/>
          <a:p>
            <a:pPr marL="342900" indent="-342900" algn="ctr" fontAlgn="auto">
              <a:spcBef>
                <a:spcPct val="20000"/>
              </a:spcBef>
              <a:spcAft>
                <a:spcPts val="0"/>
              </a:spcAft>
              <a:defRPr/>
            </a:pPr>
            <a:r>
              <a:rPr lang="en-US" dirty="0" smtClean="0">
                <a:solidFill>
                  <a:schemeClr val="tx1">
                    <a:lumMod val="50000"/>
                    <a:lumOff val="50000"/>
                  </a:schemeClr>
                </a:solidFill>
              </a:rPr>
              <a:t>100 South Street, Southbridge, MA 01550</a:t>
            </a:r>
            <a:endParaRPr lang="en-US" dirty="0">
              <a:solidFill>
                <a:schemeClr val="tx1">
                  <a:lumMod val="50000"/>
                  <a:lumOff val="50000"/>
                </a:schemeClr>
              </a:solidFill>
            </a:endParaRPr>
          </a:p>
        </p:txBody>
      </p:sp>
      <p:sp>
        <p:nvSpPr>
          <p:cNvPr id="5" name="TextBox 4"/>
          <p:cNvSpPr txBox="1"/>
          <p:nvPr/>
        </p:nvSpPr>
        <p:spPr>
          <a:xfrm>
            <a:off x="1524000" y="2057400"/>
            <a:ext cx="5715000" cy="584775"/>
          </a:xfrm>
          <a:prstGeom prst="rect">
            <a:avLst/>
          </a:prstGeom>
          <a:noFill/>
        </p:spPr>
        <p:txBody>
          <a:bodyPr wrap="square" rtlCol="0">
            <a:spAutoFit/>
          </a:bodyPr>
          <a:lstStyle/>
          <a:p>
            <a:r>
              <a:rPr lang="en-US" sz="3200" dirty="0" err="1" smtClean="0"/>
              <a:t>C.Difficile</a:t>
            </a:r>
            <a:r>
              <a:rPr lang="en-US" sz="3200" dirty="0" smtClean="0"/>
              <a:t> Improvement Work</a:t>
            </a:r>
            <a:endParaRPr lang="en-US" sz="3200" dirty="0"/>
          </a:p>
        </p:txBody>
      </p:sp>
    </p:spTree>
  </p:cSld>
  <p:clrMapOvr>
    <a:masterClrMapping/>
  </p:clrMapOvr>
  <p:transition>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5" name="Rectangle 4"/>
          <p:cNvSpPr>
            <a:spLocks noGrp="1" noChangeArrowheads="1"/>
          </p:cNvSpPr>
          <p:nvPr>
            <p:ph type="title"/>
          </p:nvPr>
        </p:nvSpPr>
        <p:spPr bwMode="auto">
          <a:xfrm>
            <a:off x="457200" y="914400"/>
            <a:ext cx="8229600" cy="1143000"/>
          </a:xfrm>
        </p:spPr>
        <p:txBody>
          <a:bodyPr wrap="square" numCol="1" anchorCtr="0" compatLnSpc="1">
            <a:prstTxWarp prst="textNoShape">
              <a:avLst/>
            </a:prstTxWarp>
          </a:bodyPr>
          <a:lstStyle/>
          <a:p>
            <a:pPr eaLnBrk="1" hangingPunct="1"/>
            <a:r>
              <a:rPr lang="en-US" sz="5400" u="sng" smtClean="0">
                <a:effectLst/>
              </a:rPr>
              <a:t>Harrington’s Story</a:t>
            </a:r>
          </a:p>
        </p:txBody>
      </p:sp>
      <p:sp>
        <p:nvSpPr>
          <p:cNvPr id="154626" name="Rectangle 5"/>
          <p:cNvSpPr>
            <a:spLocks noGrp="1" noChangeArrowheads="1"/>
          </p:cNvSpPr>
          <p:nvPr>
            <p:ph type="body" idx="1"/>
          </p:nvPr>
        </p:nvSpPr>
        <p:spPr bwMode="auto">
          <a:xfrm>
            <a:off x="762000" y="2133600"/>
            <a:ext cx="4114800" cy="2819400"/>
          </a:xfrm>
        </p:spPr>
        <p:txBody>
          <a:bodyPr wrap="square" numCol="1" anchor="t" anchorCtr="0" compatLnSpc="1">
            <a:prstTxWarp prst="textNoShape">
              <a:avLst/>
            </a:prstTxWarp>
            <a:normAutofit fontScale="92500" lnSpcReduction="10000"/>
          </a:bodyPr>
          <a:lstStyle/>
          <a:p>
            <a:pPr algn="ctr" eaLnBrk="1" hangingPunct="1">
              <a:lnSpc>
                <a:spcPct val="90000"/>
              </a:lnSpc>
              <a:buFontTx/>
              <a:buNone/>
            </a:pPr>
            <a:r>
              <a:rPr lang="en-US" sz="2800" b="1" dirty="0" smtClean="0">
                <a:effectLst/>
              </a:rPr>
              <a:t>6/2009</a:t>
            </a:r>
          </a:p>
          <a:p>
            <a:pPr eaLnBrk="1" hangingPunct="1">
              <a:lnSpc>
                <a:spcPct val="90000"/>
              </a:lnSpc>
            </a:pPr>
            <a:r>
              <a:rPr lang="en-US" sz="2800" dirty="0" smtClean="0">
                <a:effectLst/>
              </a:rPr>
              <a:t>C. diff policy approval incorporating “Contact Precaution Plus”</a:t>
            </a:r>
          </a:p>
          <a:p>
            <a:pPr eaLnBrk="1" hangingPunct="1">
              <a:lnSpc>
                <a:spcPct val="90000"/>
              </a:lnSpc>
              <a:buFontTx/>
              <a:buNone/>
            </a:pPr>
            <a:endParaRPr lang="en-US" sz="2400" dirty="0" smtClean="0">
              <a:effectLst/>
            </a:endParaRPr>
          </a:p>
          <a:p>
            <a:pPr eaLnBrk="1" hangingPunct="1">
              <a:lnSpc>
                <a:spcPct val="90000"/>
              </a:lnSpc>
            </a:pPr>
            <a:r>
              <a:rPr lang="en-US" sz="2800" dirty="0" smtClean="0">
                <a:effectLst/>
              </a:rPr>
              <a:t>Unit specific education to all clinical units and ancillary departments</a:t>
            </a:r>
          </a:p>
        </p:txBody>
      </p:sp>
      <p:pic>
        <p:nvPicPr>
          <p:cNvPr id="154627" name="Picture 8" descr="New Image"/>
          <p:cNvPicPr>
            <a:picLocks noChangeAspect="1" noChangeArrowheads="1"/>
          </p:cNvPicPr>
          <p:nvPr/>
        </p:nvPicPr>
        <p:blipFill>
          <a:blip r:embed="rId3" cstate="print"/>
          <a:srcRect b="17438"/>
          <a:stretch>
            <a:fillRect/>
          </a:stretch>
        </p:blipFill>
        <p:spPr bwMode="auto">
          <a:xfrm>
            <a:off x="5105400" y="2057400"/>
            <a:ext cx="3429000" cy="3271838"/>
          </a:xfrm>
          <a:prstGeom prst="rect">
            <a:avLst/>
          </a:prstGeom>
          <a:noFill/>
          <a:ln w="9525">
            <a:solidFill>
              <a:schemeClr val="tx1"/>
            </a:solidFill>
            <a:miter lim="800000"/>
            <a:headEnd/>
            <a:tailEnd/>
          </a:ln>
        </p:spPr>
      </p:pic>
    </p:spTree>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3" name="Rectangle 2"/>
          <p:cNvSpPr>
            <a:spLocks noGrp="1" noChangeArrowheads="1"/>
          </p:cNvSpPr>
          <p:nvPr>
            <p:ph type="title"/>
          </p:nvPr>
        </p:nvSpPr>
        <p:spPr bwMode="auto">
          <a:xfrm>
            <a:off x="457200" y="685800"/>
            <a:ext cx="8229600" cy="1143000"/>
          </a:xfrm>
        </p:spPr>
        <p:txBody>
          <a:bodyPr wrap="square" numCol="1" anchorCtr="0" compatLnSpc="1">
            <a:prstTxWarp prst="textNoShape">
              <a:avLst/>
            </a:prstTxWarp>
          </a:bodyPr>
          <a:lstStyle/>
          <a:p>
            <a:pPr eaLnBrk="1" hangingPunct="1"/>
            <a:r>
              <a:rPr lang="en-US" smtClean="0">
                <a:effectLst/>
              </a:rPr>
              <a:t>TURNING POINT # 1</a:t>
            </a:r>
          </a:p>
        </p:txBody>
      </p:sp>
      <p:sp>
        <p:nvSpPr>
          <p:cNvPr id="156674" name="Rectangle 3"/>
          <p:cNvSpPr>
            <a:spLocks noGrp="1" noChangeArrowheads="1"/>
          </p:cNvSpPr>
          <p:nvPr>
            <p:ph type="body" idx="1"/>
          </p:nvPr>
        </p:nvSpPr>
        <p:spPr bwMode="auto">
          <a:xfrm>
            <a:off x="457200" y="1798638"/>
            <a:ext cx="8229600" cy="4678362"/>
          </a:xfrm>
        </p:spPr>
        <p:txBody>
          <a:bodyPr wrap="square" numCol="1" anchor="t" anchorCtr="0" compatLnSpc="1">
            <a:prstTxWarp prst="textNoShape">
              <a:avLst/>
            </a:prstTxWarp>
          </a:bodyPr>
          <a:lstStyle/>
          <a:p>
            <a:pPr marL="533400" indent="-533400" eaLnBrk="1" hangingPunct="1">
              <a:lnSpc>
                <a:spcPct val="90000"/>
              </a:lnSpc>
            </a:pPr>
            <a:r>
              <a:rPr lang="en-US" sz="2400" b="1" smtClean="0">
                <a:effectLst/>
              </a:rPr>
              <a:t>1/2010</a:t>
            </a:r>
            <a:r>
              <a:rPr lang="en-US" sz="2400" smtClean="0">
                <a:effectLst/>
              </a:rPr>
              <a:t> Mr. Beaudy’s admission  </a:t>
            </a:r>
          </a:p>
          <a:p>
            <a:pPr marL="533400" indent="-533400" eaLnBrk="1" hangingPunct="1">
              <a:lnSpc>
                <a:spcPct val="90000"/>
              </a:lnSpc>
            </a:pPr>
            <a:r>
              <a:rPr lang="en-US" sz="2400" b="1" smtClean="0">
                <a:effectLst/>
              </a:rPr>
              <a:t>2/2010</a:t>
            </a:r>
            <a:r>
              <a:rPr lang="en-US" sz="2400" smtClean="0">
                <a:effectLst/>
              </a:rPr>
              <a:t> RCA completed</a:t>
            </a:r>
          </a:p>
          <a:p>
            <a:pPr marL="533400" indent="-533400" eaLnBrk="1" hangingPunct="1">
              <a:lnSpc>
                <a:spcPct val="90000"/>
              </a:lnSpc>
              <a:buFontTx/>
              <a:buNone/>
            </a:pPr>
            <a:endParaRPr lang="en-US" sz="1800" smtClean="0">
              <a:effectLst/>
            </a:endParaRPr>
          </a:p>
          <a:p>
            <a:pPr marL="533400" indent="-533400" eaLnBrk="1" hangingPunct="1">
              <a:lnSpc>
                <a:spcPct val="90000"/>
              </a:lnSpc>
              <a:buFontTx/>
              <a:buNone/>
            </a:pPr>
            <a:r>
              <a:rPr lang="en-US" sz="2400" smtClean="0">
                <a:effectLst/>
              </a:rPr>
              <a:t>Lessons learned:</a:t>
            </a:r>
          </a:p>
          <a:p>
            <a:pPr marL="533400" indent="-533400" eaLnBrk="1" hangingPunct="1">
              <a:lnSpc>
                <a:spcPct val="90000"/>
              </a:lnSpc>
            </a:pPr>
            <a:r>
              <a:rPr lang="en-US" sz="2400" smtClean="0">
                <a:effectLst/>
              </a:rPr>
              <a:t>We needed to wage a PR campaign to “redefine” C. diff</a:t>
            </a:r>
          </a:p>
          <a:p>
            <a:pPr marL="533400" indent="-533400" eaLnBrk="1" hangingPunct="1">
              <a:lnSpc>
                <a:spcPct val="90000"/>
              </a:lnSpc>
              <a:buFontTx/>
              <a:buNone/>
            </a:pPr>
            <a:r>
              <a:rPr lang="en-US" sz="2400" smtClean="0">
                <a:effectLst/>
              </a:rPr>
              <a:t>       and the new NAP1 strain</a:t>
            </a:r>
          </a:p>
          <a:p>
            <a:pPr marL="533400" indent="-533400" eaLnBrk="1" hangingPunct="1">
              <a:lnSpc>
                <a:spcPct val="90000"/>
              </a:lnSpc>
            </a:pPr>
            <a:endParaRPr lang="en-US" sz="1800" smtClean="0">
              <a:effectLst/>
            </a:endParaRPr>
          </a:p>
          <a:p>
            <a:pPr marL="533400" indent="-533400" eaLnBrk="1" hangingPunct="1">
              <a:lnSpc>
                <a:spcPct val="90000"/>
              </a:lnSpc>
            </a:pPr>
            <a:r>
              <a:rPr lang="en-US" sz="2400" smtClean="0">
                <a:effectLst/>
              </a:rPr>
              <a:t>We needed to expand our focus to include early identification and treatment not just prevention</a:t>
            </a:r>
          </a:p>
          <a:p>
            <a:pPr marL="533400" indent="-533400" eaLnBrk="1" hangingPunct="1">
              <a:lnSpc>
                <a:spcPct val="90000"/>
              </a:lnSpc>
            </a:pPr>
            <a:endParaRPr lang="en-US" sz="1800" smtClean="0">
              <a:effectLst/>
            </a:endParaRPr>
          </a:p>
          <a:p>
            <a:pPr marL="533400" indent="-533400" eaLnBrk="1" hangingPunct="1">
              <a:lnSpc>
                <a:spcPct val="90000"/>
              </a:lnSpc>
            </a:pPr>
            <a:r>
              <a:rPr lang="en-US" sz="2400" smtClean="0">
                <a:effectLst/>
              </a:rPr>
              <a:t>We needed to expand our educational focus to include the providers and the community</a:t>
            </a:r>
          </a:p>
          <a:p>
            <a:pPr marL="533400" indent="-533400" eaLnBrk="1" hangingPunct="1">
              <a:lnSpc>
                <a:spcPct val="90000"/>
              </a:lnSpc>
            </a:pPr>
            <a:endParaRPr lang="en-US" sz="2400" smtClean="0">
              <a:effectLst/>
            </a:endParaRPr>
          </a:p>
        </p:txBody>
      </p:sp>
    </p:spTree>
  </p:cSld>
  <p:clrMapOvr>
    <a:masterClrMapping/>
  </p:clrMapOvr>
  <p:transition>
    <p:fad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1" name="Rectangle 2"/>
          <p:cNvSpPr>
            <a:spLocks noGrp="1" noChangeArrowheads="1"/>
          </p:cNvSpPr>
          <p:nvPr>
            <p:ph type="title"/>
          </p:nvPr>
        </p:nvSpPr>
        <p:spPr bwMode="auto">
          <a:xfrm>
            <a:off x="457200" y="990600"/>
            <a:ext cx="8229600" cy="944563"/>
          </a:xfrm>
        </p:spPr>
        <p:txBody>
          <a:bodyPr wrap="square" numCol="1" anchorCtr="0" compatLnSpc="1">
            <a:prstTxWarp prst="textNoShape">
              <a:avLst/>
            </a:prstTxWarp>
          </a:bodyPr>
          <a:lstStyle/>
          <a:p>
            <a:pPr eaLnBrk="1" hangingPunct="1"/>
            <a:r>
              <a:rPr lang="en-US" smtClean="0">
                <a:effectLst/>
              </a:rPr>
              <a:t>ACTIONS</a:t>
            </a:r>
          </a:p>
        </p:txBody>
      </p:sp>
      <p:sp>
        <p:nvSpPr>
          <p:cNvPr id="158722" name="Rectangle 4"/>
          <p:cNvSpPr>
            <a:spLocks noChangeArrowheads="1"/>
          </p:cNvSpPr>
          <p:nvPr/>
        </p:nvSpPr>
        <p:spPr bwMode="auto">
          <a:xfrm>
            <a:off x="685800" y="2286000"/>
            <a:ext cx="7696200" cy="3016250"/>
          </a:xfrm>
          <a:prstGeom prst="rect">
            <a:avLst/>
          </a:prstGeom>
          <a:noFill/>
          <a:ln w="9525">
            <a:noFill/>
            <a:miter lim="800000"/>
            <a:headEnd/>
            <a:tailEnd/>
          </a:ln>
        </p:spPr>
        <p:txBody>
          <a:bodyPr>
            <a:spAutoFit/>
          </a:bodyPr>
          <a:lstStyle/>
          <a:p>
            <a:r>
              <a:rPr lang="en-US" sz="3200"/>
              <a:t>Revised IP Plan and RA to include C. diff</a:t>
            </a:r>
          </a:p>
          <a:p>
            <a:r>
              <a:rPr lang="en-US" sz="3200"/>
              <a:t> as new goal # 5</a:t>
            </a:r>
          </a:p>
          <a:p>
            <a:endParaRPr lang="en-US" sz="3200"/>
          </a:p>
          <a:p>
            <a:r>
              <a:rPr lang="en-US" sz="3200"/>
              <a:t>“To decrease the number of HA C. diff cases and early identification and treatment of C. diff.”</a:t>
            </a:r>
          </a:p>
        </p:txBody>
      </p:sp>
    </p:spTree>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5" name="Rectangle 2"/>
          <p:cNvSpPr>
            <a:spLocks noGrp="1" noChangeArrowheads="1"/>
          </p:cNvSpPr>
          <p:nvPr>
            <p:ph type="title"/>
          </p:nvPr>
        </p:nvSpPr>
        <p:spPr bwMode="auto">
          <a:xfrm>
            <a:off x="457200" y="762000"/>
            <a:ext cx="8229600" cy="1143000"/>
          </a:xfrm>
        </p:spPr>
        <p:txBody>
          <a:bodyPr wrap="square" numCol="1" anchorCtr="0" compatLnSpc="1">
            <a:prstTxWarp prst="textNoShape">
              <a:avLst/>
            </a:prstTxWarp>
          </a:bodyPr>
          <a:lstStyle/>
          <a:p>
            <a:pPr eaLnBrk="1" hangingPunct="1"/>
            <a:r>
              <a:rPr lang="en-US" smtClean="0">
                <a:effectLst/>
              </a:rPr>
              <a:t>EDUCATION- STAFF</a:t>
            </a:r>
          </a:p>
        </p:txBody>
      </p:sp>
      <p:sp>
        <p:nvSpPr>
          <p:cNvPr id="159746" name="Rectangle 3"/>
          <p:cNvSpPr>
            <a:spLocks noGrp="1" noChangeArrowheads="1"/>
          </p:cNvSpPr>
          <p:nvPr>
            <p:ph type="body" idx="1"/>
          </p:nvPr>
        </p:nvSpPr>
        <p:spPr bwMode="auto">
          <a:xfrm>
            <a:off x="457200" y="1951038"/>
            <a:ext cx="8229600" cy="3916362"/>
          </a:xfrm>
        </p:spPr>
        <p:txBody>
          <a:bodyPr wrap="square" numCol="1" anchor="t" anchorCtr="0" compatLnSpc="1">
            <a:prstTxWarp prst="textNoShape">
              <a:avLst/>
            </a:prstTxWarp>
          </a:bodyPr>
          <a:lstStyle/>
          <a:p>
            <a:pPr eaLnBrk="1" hangingPunct="1"/>
            <a:r>
              <a:rPr lang="en-US" smtClean="0">
                <a:effectLst/>
              </a:rPr>
              <a:t>Had educated staff but needed to focus on the new more toxic strains. It was a public relations campaign! </a:t>
            </a:r>
          </a:p>
          <a:p>
            <a:pPr eaLnBrk="1" hangingPunct="1">
              <a:buFontTx/>
              <a:buNone/>
            </a:pPr>
            <a:r>
              <a:rPr lang="en-US" sz="1800" smtClean="0">
                <a:effectLst/>
              </a:rPr>
              <a:t> </a:t>
            </a:r>
          </a:p>
          <a:p>
            <a:pPr eaLnBrk="1" hangingPunct="1"/>
            <a:r>
              <a:rPr lang="en-US" b="1" smtClean="0">
                <a:effectLst/>
              </a:rPr>
              <a:t>3/2010 </a:t>
            </a:r>
            <a:r>
              <a:rPr lang="en-US" smtClean="0">
                <a:effectLst/>
              </a:rPr>
              <a:t>Screen saver on C. diff</a:t>
            </a:r>
          </a:p>
          <a:p>
            <a:pPr eaLnBrk="1" hangingPunct="1"/>
            <a:r>
              <a:rPr lang="en-US" b="1" smtClean="0">
                <a:effectLst/>
              </a:rPr>
              <a:t>3/2010</a:t>
            </a:r>
            <a:r>
              <a:rPr lang="en-US" smtClean="0">
                <a:effectLst/>
              </a:rPr>
              <a:t> </a:t>
            </a:r>
            <a:r>
              <a:rPr lang="en-US" b="1" smtClean="0">
                <a:effectLst/>
              </a:rPr>
              <a:t>Healthlines</a:t>
            </a:r>
            <a:r>
              <a:rPr lang="en-US" smtClean="0">
                <a:effectLst/>
              </a:rPr>
              <a:t>- Harrington Newsletter</a:t>
            </a:r>
          </a:p>
          <a:p>
            <a:pPr eaLnBrk="1" hangingPunct="1"/>
            <a:r>
              <a:rPr lang="en-US" b="1" smtClean="0">
                <a:effectLst/>
              </a:rPr>
              <a:t>4/2010</a:t>
            </a:r>
            <a:r>
              <a:rPr lang="en-US" smtClean="0">
                <a:effectLst/>
              </a:rPr>
              <a:t> Mandatory C. diff education</a:t>
            </a:r>
          </a:p>
          <a:p>
            <a:pPr eaLnBrk="1" hangingPunct="1"/>
            <a:endParaRPr lang="en-US" smtClean="0">
              <a:effectLst/>
            </a:endParaRPr>
          </a:p>
        </p:txBody>
      </p:sp>
    </p:spTree>
  </p:cSld>
  <p:clrMapOvr>
    <a:masterClrMapping/>
  </p:clrMapOvr>
  <p:transition>
    <p:fad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Rectangle 2"/>
          <p:cNvSpPr>
            <a:spLocks noGrp="1" noChangeArrowheads="1"/>
          </p:cNvSpPr>
          <p:nvPr>
            <p:ph type="title"/>
          </p:nvPr>
        </p:nvSpPr>
        <p:spPr bwMode="auto">
          <a:xfrm>
            <a:off x="457200" y="762000"/>
            <a:ext cx="8229600" cy="762000"/>
          </a:xfrm>
        </p:spPr>
        <p:txBody>
          <a:bodyPr wrap="square" numCol="1" anchorCtr="0" compatLnSpc="1">
            <a:prstTxWarp prst="textNoShape">
              <a:avLst/>
            </a:prstTxWarp>
          </a:bodyPr>
          <a:lstStyle/>
          <a:p>
            <a:pPr eaLnBrk="1" hangingPunct="1"/>
            <a:r>
              <a:rPr lang="en-US" smtClean="0">
                <a:effectLst/>
              </a:rPr>
              <a:t>EDUCATION- PROVIDERS</a:t>
            </a:r>
          </a:p>
        </p:txBody>
      </p:sp>
      <p:sp>
        <p:nvSpPr>
          <p:cNvPr id="6147" name="Rectangle 3"/>
          <p:cNvSpPr>
            <a:spLocks noGrp="1" noChangeArrowheads="1"/>
          </p:cNvSpPr>
          <p:nvPr>
            <p:ph type="body" idx="1"/>
          </p:nvPr>
        </p:nvSpPr>
        <p:spPr>
          <a:xfrm>
            <a:off x="457200" y="1676400"/>
            <a:ext cx="8382000" cy="4449763"/>
          </a:xfrm>
        </p:spPr>
        <p:txBody>
          <a:bodyPr>
            <a:normAutofit fontScale="92500" lnSpcReduction="10000"/>
          </a:bodyPr>
          <a:lstStyle/>
          <a:p>
            <a:pPr eaLnBrk="1" hangingPunct="1">
              <a:defRPr/>
            </a:pPr>
            <a:r>
              <a:rPr lang="en-US" sz="2800" b="1">
                <a:effectLst/>
              </a:rPr>
              <a:t>3/2010</a:t>
            </a:r>
            <a:r>
              <a:rPr lang="en-US" sz="2800">
                <a:effectLst/>
              </a:rPr>
              <a:t> C. diff Policy update to include treatment guidelines </a:t>
            </a:r>
          </a:p>
          <a:p>
            <a:pPr eaLnBrk="1" hangingPunct="1">
              <a:defRPr/>
            </a:pPr>
            <a:r>
              <a:rPr lang="en-US" sz="2800" b="1">
                <a:effectLst/>
              </a:rPr>
              <a:t>4/2010</a:t>
            </a:r>
            <a:r>
              <a:rPr lang="en-US" sz="2800">
                <a:effectLst/>
              </a:rPr>
              <a:t> Meeting with Providers on new guidelines, Contact Precautions Plus, risk factors</a:t>
            </a:r>
          </a:p>
          <a:p>
            <a:pPr eaLnBrk="1" hangingPunct="1">
              <a:defRPr/>
            </a:pPr>
            <a:r>
              <a:rPr lang="en-US" sz="2800">
                <a:effectLst/>
              </a:rPr>
              <a:t>Treatment Guidelines posted </a:t>
            </a:r>
          </a:p>
          <a:p>
            <a:pPr eaLnBrk="1" hangingPunct="1">
              <a:defRPr/>
            </a:pPr>
            <a:r>
              <a:rPr lang="en-US" sz="2800" b="1">
                <a:effectLst/>
              </a:rPr>
              <a:t>6/2010</a:t>
            </a:r>
            <a:r>
              <a:rPr lang="en-US" sz="2800">
                <a:effectLst/>
              </a:rPr>
              <a:t> CME lecture - “C. diff Colitis”</a:t>
            </a:r>
          </a:p>
          <a:p>
            <a:pPr eaLnBrk="1" hangingPunct="1">
              <a:buFontTx/>
              <a:buNone/>
              <a:defRPr/>
            </a:pPr>
            <a:r>
              <a:rPr lang="en-US" sz="2800">
                <a:effectLst/>
              </a:rPr>
              <a:t>                Dr. Michael Gaudet– Infectious Disease                                   </a:t>
            </a:r>
          </a:p>
          <a:p>
            <a:pPr eaLnBrk="1" hangingPunct="1">
              <a:defRPr/>
            </a:pPr>
            <a:r>
              <a:rPr lang="en-US" sz="2800" b="1">
                <a:effectLst/>
              </a:rPr>
              <a:t>9/2010</a:t>
            </a:r>
            <a:r>
              <a:rPr lang="en-US" sz="2800" b="1" i="1">
                <a:effectLst/>
              </a:rPr>
              <a:t> </a:t>
            </a:r>
            <a:r>
              <a:rPr lang="en-US" sz="2800">
                <a:effectLst/>
              </a:rPr>
              <a:t>CME lecture – “C. diff Colitis”</a:t>
            </a:r>
          </a:p>
          <a:p>
            <a:pPr eaLnBrk="1" hangingPunct="1">
              <a:buFontTx/>
              <a:buNone/>
              <a:defRPr/>
            </a:pPr>
            <a:r>
              <a:rPr lang="en-US" sz="2800">
                <a:effectLst/>
              </a:rPr>
              <a:t>                Dr.Nam Kim – Umass Medical Center</a:t>
            </a:r>
          </a:p>
          <a:p>
            <a:pPr eaLnBrk="1" hangingPunct="1">
              <a:buFontTx/>
              <a:buNone/>
              <a:defRPr/>
            </a:pPr>
            <a:r>
              <a:rPr lang="en-US" sz="2800">
                <a:effectLst/>
              </a:rPr>
              <a:t>                                                   </a:t>
            </a:r>
          </a:p>
        </p:txBody>
      </p:sp>
    </p:spTree>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1" name="Rectangle 2"/>
          <p:cNvSpPr>
            <a:spLocks noGrp="1" noChangeArrowheads="1"/>
          </p:cNvSpPr>
          <p:nvPr>
            <p:ph type="title"/>
          </p:nvPr>
        </p:nvSpPr>
        <p:spPr bwMode="auto">
          <a:xfrm>
            <a:off x="457200" y="990600"/>
            <a:ext cx="8229600" cy="960438"/>
          </a:xfrm>
        </p:spPr>
        <p:txBody>
          <a:bodyPr wrap="square" numCol="1" anchorCtr="0" compatLnSpc="1">
            <a:prstTxWarp prst="textNoShape">
              <a:avLst/>
            </a:prstTxWarp>
          </a:bodyPr>
          <a:lstStyle/>
          <a:p>
            <a:pPr eaLnBrk="1" hangingPunct="1"/>
            <a:r>
              <a:rPr lang="en-US" smtClean="0">
                <a:effectLst/>
              </a:rPr>
              <a:t>REPORTING &amp; TESTING</a:t>
            </a:r>
          </a:p>
        </p:txBody>
      </p:sp>
      <p:sp>
        <p:nvSpPr>
          <p:cNvPr id="163842" name="Rectangle 3"/>
          <p:cNvSpPr>
            <a:spLocks noGrp="1" noChangeArrowheads="1"/>
          </p:cNvSpPr>
          <p:nvPr>
            <p:ph type="body" idx="1"/>
          </p:nvPr>
        </p:nvSpPr>
        <p:spPr bwMode="auto">
          <a:xfrm>
            <a:off x="457200" y="2362200"/>
            <a:ext cx="8229600" cy="3803650"/>
          </a:xfrm>
        </p:spPr>
        <p:txBody>
          <a:bodyPr wrap="square" numCol="1" anchor="t" anchorCtr="0" compatLnSpc="1">
            <a:prstTxWarp prst="textNoShape">
              <a:avLst/>
            </a:prstTxWarp>
          </a:bodyPr>
          <a:lstStyle/>
          <a:p>
            <a:pPr eaLnBrk="1" hangingPunct="1"/>
            <a:r>
              <a:rPr lang="en-US" b="1" smtClean="0">
                <a:effectLst/>
              </a:rPr>
              <a:t>3/2010</a:t>
            </a:r>
            <a:r>
              <a:rPr lang="en-US" smtClean="0">
                <a:effectLst/>
              </a:rPr>
              <a:t>  Included more specific language regarding specimen collection in policy</a:t>
            </a:r>
          </a:p>
          <a:p>
            <a:pPr eaLnBrk="1" hangingPunct="1">
              <a:buFontTx/>
              <a:buNone/>
            </a:pPr>
            <a:r>
              <a:rPr lang="en-US" sz="1800" smtClean="0">
                <a:effectLst/>
              </a:rPr>
              <a:t> </a:t>
            </a:r>
          </a:p>
          <a:p>
            <a:pPr eaLnBrk="1" hangingPunct="1"/>
            <a:r>
              <a:rPr lang="en-US" smtClean="0">
                <a:effectLst/>
              </a:rPr>
              <a:t>Laboratory calls positive results to floor </a:t>
            </a:r>
          </a:p>
          <a:p>
            <a:pPr eaLnBrk="1" hangingPunct="1"/>
            <a:endParaRPr lang="en-US" sz="1800" smtClean="0">
              <a:effectLst/>
            </a:endParaRPr>
          </a:p>
          <a:p>
            <a:pPr eaLnBrk="1" hangingPunct="1"/>
            <a:r>
              <a:rPr lang="en-US" smtClean="0">
                <a:effectLst/>
              </a:rPr>
              <a:t>CTOX testing became Nursing Initiative</a:t>
            </a:r>
          </a:p>
        </p:txBody>
      </p:sp>
    </p:spTree>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89" name="Rectangle 2"/>
          <p:cNvSpPr>
            <a:spLocks noGrp="1" noChangeArrowheads="1"/>
          </p:cNvSpPr>
          <p:nvPr>
            <p:ph type="title"/>
          </p:nvPr>
        </p:nvSpPr>
        <p:spPr bwMode="auto">
          <a:xfrm>
            <a:off x="457200" y="762000"/>
            <a:ext cx="8229600" cy="1143000"/>
          </a:xfrm>
        </p:spPr>
        <p:txBody>
          <a:bodyPr wrap="square" numCol="1" anchorCtr="0" compatLnSpc="1">
            <a:prstTxWarp prst="textNoShape">
              <a:avLst/>
            </a:prstTxWarp>
          </a:bodyPr>
          <a:lstStyle/>
          <a:p>
            <a:pPr eaLnBrk="1" hangingPunct="1"/>
            <a:r>
              <a:rPr lang="en-US" smtClean="0">
                <a:effectLst/>
              </a:rPr>
              <a:t>TURNING POINT #2</a:t>
            </a:r>
          </a:p>
        </p:txBody>
      </p:sp>
      <p:sp>
        <p:nvSpPr>
          <p:cNvPr id="165890" name="Rectangle 3"/>
          <p:cNvSpPr>
            <a:spLocks noGrp="1" noChangeArrowheads="1"/>
          </p:cNvSpPr>
          <p:nvPr>
            <p:ph type="body" idx="1"/>
          </p:nvPr>
        </p:nvSpPr>
        <p:spPr bwMode="auto">
          <a:xfrm>
            <a:off x="304800" y="1935163"/>
            <a:ext cx="8382000" cy="4419600"/>
          </a:xfrm>
        </p:spPr>
        <p:txBody>
          <a:bodyPr wrap="square" numCol="1" anchor="t" anchorCtr="0" compatLnSpc="1">
            <a:prstTxWarp prst="textNoShape">
              <a:avLst/>
            </a:prstTxWarp>
          </a:bodyPr>
          <a:lstStyle/>
          <a:p>
            <a:pPr eaLnBrk="1" hangingPunct="1">
              <a:lnSpc>
                <a:spcPct val="80000"/>
              </a:lnSpc>
            </a:pPr>
            <a:r>
              <a:rPr lang="en-US" sz="2400" b="1" smtClean="0">
                <a:effectLst/>
              </a:rPr>
              <a:t>5/2010</a:t>
            </a:r>
            <a:r>
              <a:rPr lang="en-US" sz="2400" smtClean="0">
                <a:effectLst/>
              </a:rPr>
              <a:t> Harrington commits to collaborative on C. diff through Mass Coalition.</a:t>
            </a:r>
          </a:p>
          <a:p>
            <a:pPr eaLnBrk="1" hangingPunct="1">
              <a:lnSpc>
                <a:spcPct val="80000"/>
              </a:lnSpc>
            </a:pPr>
            <a:r>
              <a:rPr lang="en-US" sz="2400" b="1" smtClean="0">
                <a:effectLst/>
              </a:rPr>
              <a:t>6/2010</a:t>
            </a:r>
            <a:r>
              <a:rPr lang="en-US" sz="2400" smtClean="0">
                <a:effectLst/>
              </a:rPr>
              <a:t> Kick off meeting with multi-disciplinary</a:t>
            </a:r>
            <a:r>
              <a:rPr lang="en-US" sz="2800" smtClean="0">
                <a:effectLst/>
              </a:rPr>
              <a:t> </a:t>
            </a:r>
            <a:r>
              <a:rPr lang="en-US" sz="2400" smtClean="0">
                <a:effectLst/>
              </a:rPr>
              <a:t>team </a:t>
            </a:r>
          </a:p>
          <a:p>
            <a:pPr lvl="2" eaLnBrk="1" hangingPunct="1">
              <a:lnSpc>
                <a:spcPct val="80000"/>
              </a:lnSpc>
            </a:pPr>
            <a:r>
              <a:rPr lang="en-US" sz="1800" smtClean="0">
                <a:effectLst/>
              </a:rPr>
              <a:t>Sue Valentine, RN- Infection Prevention Coordinator</a:t>
            </a:r>
          </a:p>
          <a:p>
            <a:pPr lvl="2" eaLnBrk="1" hangingPunct="1">
              <a:lnSpc>
                <a:spcPct val="80000"/>
              </a:lnSpc>
            </a:pPr>
            <a:r>
              <a:rPr lang="en-US" sz="1800" smtClean="0">
                <a:effectLst/>
              </a:rPr>
              <a:t>Ann Beaudry, RN- Nurse Manager Maternal Children’s Services</a:t>
            </a:r>
          </a:p>
          <a:p>
            <a:pPr lvl="2" eaLnBrk="1" hangingPunct="1">
              <a:lnSpc>
                <a:spcPct val="80000"/>
              </a:lnSpc>
            </a:pPr>
            <a:r>
              <a:rPr lang="en-US" sz="1800" smtClean="0">
                <a:effectLst/>
              </a:rPr>
              <a:t>Heather Briere, ANP-BC- Nurse Practitioner Primary Care</a:t>
            </a:r>
          </a:p>
          <a:p>
            <a:pPr lvl="2" eaLnBrk="1" hangingPunct="1">
              <a:lnSpc>
                <a:spcPct val="80000"/>
              </a:lnSpc>
            </a:pPr>
            <a:r>
              <a:rPr lang="en-US" sz="1800" smtClean="0">
                <a:effectLst/>
              </a:rPr>
              <a:t>Cathy Montigny, RN- Director of Nursing</a:t>
            </a:r>
          </a:p>
          <a:p>
            <a:pPr lvl="2" eaLnBrk="1" hangingPunct="1">
              <a:lnSpc>
                <a:spcPct val="80000"/>
              </a:lnSpc>
            </a:pPr>
            <a:r>
              <a:rPr lang="en-US" sz="1800" smtClean="0">
                <a:effectLst/>
              </a:rPr>
              <a:t>Kathy Chahahovich, RN- Nurse Manager MS</a:t>
            </a:r>
          </a:p>
          <a:p>
            <a:pPr lvl="2" eaLnBrk="1" hangingPunct="1">
              <a:lnSpc>
                <a:spcPct val="80000"/>
              </a:lnSpc>
            </a:pPr>
            <a:r>
              <a:rPr lang="en-US" sz="1800" smtClean="0">
                <a:effectLst/>
              </a:rPr>
              <a:t>Erin Johnson, RN- Nurse Educator MS</a:t>
            </a:r>
          </a:p>
          <a:p>
            <a:pPr lvl="2" eaLnBrk="1" hangingPunct="1">
              <a:lnSpc>
                <a:spcPct val="80000"/>
              </a:lnSpc>
            </a:pPr>
            <a:r>
              <a:rPr lang="en-US" sz="1800" smtClean="0">
                <a:effectLst/>
              </a:rPr>
              <a:t>Dr Michael Gaudet- ID specialist/Chair –IP</a:t>
            </a:r>
          </a:p>
          <a:p>
            <a:pPr lvl="2" eaLnBrk="1" hangingPunct="1">
              <a:lnSpc>
                <a:spcPct val="80000"/>
              </a:lnSpc>
            </a:pPr>
            <a:r>
              <a:rPr lang="en-US" sz="1800" smtClean="0">
                <a:effectLst/>
              </a:rPr>
              <a:t>Tom Hijeck, RN- V.P. Nursing Services and CNO</a:t>
            </a:r>
          </a:p>
          <a:p>
            <a:pPr lvl="2" eaLnBrk="1" hangingPunct="1">
              <a:lnSpc>
                <a:spcPct val="80000"/>
              </a:lnSpc>
            </a:pPr>
            <a:r>
              <a:rPr lang="en-US" sz="1800" smtClean="0">
                <a:effectLst/>
              </a:rPr>
              <a:t>Ross Anderson- Enviromental Services</a:t>
            </a:r>
          </a:p>
          <a:p>
            <a:pPr lvl="2" eaLnBrk="1" hangingPunct="1">
              <a:lnSpc>
                <a:spcPct val="80000"/>
              </a:lnSpc>
            </a:pPr>
            <a:r>
              <a:rPr lang="en-US" sz="1800" smtClean="0">
                <a:effectLst/>
              </a:rPr>
              <a:t>Samantha Halkett- Microbiology</a:t>
            </a:r>
          </a:p>
          <a:p>
            <a:pPr lvl="2" eaLnBrk="1" hangingPunct="1">
              <a:lnSpc>
                <a:spcPct val="80000"/>
              </a:lnSpc>
            </a:pPr>
            <a:r>
              <a:rPr lang="en-US" sz="1800" smtClean="0">
                <a:effectLst/>
              </a:rPr>
              <a:t>James Jezerski- Pharmacy </a:t>
            </a:r>
          </a:p>
          <a:p>
            <a:pPr lvl="2" eaLnBrk="1" hangingPunct="1">
              <a:lnSpc>
                <a:spcPct val="80000"/>
              </a:lnSpc>
            </a:pPr>
            <a:r>
              <a:rPr lang="en-US" sz="1800" smtClean="0">
                <a:effectLst/>
              </a:rPr>
              <a:t>Ali Page, RN- Nurse Educator ICU</a:t>
            </a:r>
            <a:endParaRPr lang="en-US" sz="1600" smtClean="0">
              <a:effectLst/>
            </a:endParaRPr>
          </a:p>
        </p:txBody>
      </p:sp>
    </p:spTree>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7" name="Rectangle 2"/>
          <p:cNvSpPr>
            <a:spLocks noGrp="1" noChangeArrowheads="1"/>
          </p:cNvSpPr>
          <p:nvPr>
            <p:ph type="title"/>
          </p:nvPr>
        </p:nvSpPr>
        <p:spPr bwMode="auto">
          <a:xfrm>
            <a:off x="457200" y="625475"/>
            <a:ext cx="8229600" cy="1143000"/>
          </a:xfrm>
        </p:spPr>
        <p:txBody>
          <a:bodyPr wrap="square" numCol="1" anchorCtr="0" compatLnSpc="1">
            <a:prstTxWarp prst="textNoShape">
              <a:avLst/>
            </a:prstTxWarp>
          </a:bodyPr>
          <a:lstStyle/>
          <a:p>
            <a:pPr eaLnBrk="1" hangingPunct="1"/>
            <a:r>
              <a:rPr lang="en-US" smtClean="0">
                <a:effectLst/>
              </a:rPr>
              <a:t>EDUCATION- COMMUNITY</a:t>
            </a:r>
          </a:p>
        </p:txBody>
      </p:sp>
      <p:sp>
        <p:nvSpPr>
          <p:cNvPr id="167938" name="Rectangle 3"/>
          <p:cNvSpPr>
            <a:spLocks noGrp="1" noChangeArrowheads="1"/>
          </p:cNvSpPr>
          <p:nvPr>
            <p:ph type="body" idx="1"/>
          </p:nvPr>
        </p:nvSpPr>
        <p:spPr bwMode="auto">
          <a:xfrm>
            <a:off x="457200" y="1722438"/>
            <a:ext cx="8229600" cy="4754562"/>
          </a:xfrm>
        </p:spPr>
        <p:txBody>
          <a:bodyPr wrap="square" numCol="1" anchor="t" anchorCtr="0" compatLnSpc="1">
            <a:prstTxWarp prst="textNoShape">
              <a:avLst/>
            </a:prstTxWarp>
          </a:bodyPr>
          <a:lstStyle/>
          <a:p>
            <a:pPr eaLnBrk="1" hangingPunct="1">
              <a:lnSpc>
                <a:spcPct val="90000"/>
              </a:lnSpc>
            </a:pPr>
            <a:r>
              <a:rPr lang="en-US" sz="2800" b="1" dirty="0" smtClean="0">
                <a:effectLst/>
              </a:rPr>
              <a:t>9/2010</a:t>
            </a:r>
            <a:r>
              <a:rPr lang="en-US" sz="2800" dirty="0" smtClean="0">
                <a:effectLst/>
              </a:rPr>
              <a:t>- Participation in 3M Infection Prevention Innovation YouTube contest</a:t>
            </a:r>
          </a:p>
          <a:p>
            <a:pPr eaLnBrk="1" hangingPunct="1">
              <a:lnSpc>
                <a:spcPct val="90000"/>
              </a:lnSpc>
            </a:pPr>
            <a:r>
              <a:rPr lang="en-US" sz="2800" dirty="0" smtClean="0">
                <a:effectLst/>
              </a:rPr>
              <a:t>Education of community-</a:t>
            </a:r>
          </a:p>
          <a:p>
            <a:pPr lvl="1" eaLnBrk="1" hangingPunct="1">
              <a:lnSpc>
                <a:spcPct val="90000"/>
              </a:lnSpc>
            </a:pPr>
            <a:r>
              <a:rPr lang="en-US" sz="2400" dirty="0" smtClean="0">
                <a:effectLst/>
              </a:rPr>
              <a:t>State Reps and Senator Contacted</a:t>
            </a:r>
          </a:p>
          <a:p>
            <a:pPr lvl="1" eaLnBrk="1" hangingPunct="1">
              <a:lnSpc>
                <a:spcPct val="90000"/>
              </a:lnSpc>
            </a:pPr>
            <a:r>
              <a:rPr lang="en-US" sz="2400" dirty="0" smtClean="0">
                <a:effectLst/>
              </a:rPr>
              <a:t>Reached out to community groups</a:t>
            </a:r>
          </a:p>
          <a:p>
            <a:pPr lvl="1" eaLnBrk="1" hangingPunct="1">
              <a:lnSpc>
                <a:spcPct val="90000"/>
              </a:lnSpc>
            </a:pPr>
            <a:r>
              <a:rPr lang="en-US" sz="2400" dirty="0" smtClean="0">
                <a:effectLst/>
              </a:rPr>
              <a:t>Professional groups- School Nurses, EMTs….</a:t>
            </a:r>
          </a:p>
          <a:p>
            <a:pPr lvl="1" eaLnBrk="1" hangingPunct="1">
              <a:lnSpc>
                <a:spcPct val="90000"/>
              </a:lnSpc>
            </a:pPr>
            <a:r>
              <a:rPr lang="en-US" sz="2400" dirty="0" smtClean="0">
                <a:effectLst/>
              </a:rPr>
              <a:t>Over 2,500 people viewed our video and voted for us!</a:t>
            </a:r>
          </a:p>
          <a:p>
            <a:pPr lvl="1" eaLnBrk="1" hangingPunct="1">
              <a:lnSpc>
                <a:spcPct val="90000"/>
              </a:lnSpc>
            </a:pPr>
            <a:r>
              <a:rPr lang="en-US" sz="2400" dirty="0" smtClean="0">
                <a:effectLst/>
              </a:rPr>
              <a:t>2 front page news stories in “Southbridge News”</a:t>
            </a:r>
          </a:p>
          <a:p>
            <a:pPr eaLnBrk="1" hangingPunct="1">
              <a:lnSpc>
                <a:spcPct val="90000"/>
              </a:lnSpc>
            </a:pPr>
            <a:r>
              <a:rPr lang="en-US" sz="2800" b="1" dirty="0" smtClean="0">
                <a:effectLst/>
              </a:rPr>
              <a:t>10/2010</a:t>
            </a:r>
            <a:r>
              <a:rPr lang="en-US" sz="2800" dirty="0" smtClean="0">
                <a:effectLst/>
              </a:rPr>
              <a:t> Won $1,000 educational grant and now planning educational workshop for community LTC and Rehab facilities in our area </a:t>
            </a:r>
          </a:p>
        </p:txBody>
      </p:sp>
    </p:spTree>
  </p:cSld>
  <p:clrMapOvr>
    <a:masterClrMapping/>
  </p:clrMapOvr>
  <p:transition>
    <p:fad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5" name="Rectangle 8"/>
          <p:cNvSpPr>
            <a:spLocks noChangeArrowheads="1"/>
          </p:cNvSpPr>
          <p:nvPr/>
        </p:nvSpPr>
        <p:spPr bwMode="auto">
          <a:xfrm>
            <a:off x="0" y="3140075"/>
            <a:ext cx="9144000" cy="523220"/>
          </a:xfrm>
          <a:prstGeom prst="rect">
            <a:avLst/>
          </a:prstGeom>
          <a:noFill/>
          <a:ln w="9525">
            <a:noFill/>
            <a:miter lim="800000"/>
            <a:headEnd/>
            <a:tailEnd/>
          </a:ln>
        </p:spPr>
        <p:txBody>
          <a:bodyPr wrap="square">
            <a:spAutoFit/>
          </a:bodyPr>
          <a:lstStyle/>
          <a:p>
            <a:pPr algn="ctr">
              <a:spcBef>
                <a:spcPct val="20000"/>
              </a:spcBef>
            </a:pPr>
            <a:r>
              <a:rPr lang="en-US" sz="2800" dirty="0">
                <a:solidFill>
                  <a:srgbClr val="000000"/>
                </a:solidFill>
                <a:latin typeface="Calibri" pitchFamily="34" charset="0"/>
              </a:rPr>
              <a:t>Sue Valentine, RN, </a:t>
            </a:r>
            <a:r>
              <a:rPr lang="en-US" sz="2800" dirty="0" smtClean="0">
                <a:latin typeface="Calibri" pitchFamily="34" charset="0"/>
              </a:rPr>
              <a:t>Infection Prevention Coordinator</a:t>
            </a:r>
            <a:endParaRPr lang="en-US" sz="2800" dirty="0">
              <a:solidFill>
                <a:srgbClr val="000000"/>
              </a:solidFill>
              <a:latin typeface="Calibri" pitchFamily="34" charset="0"/>
            </a:endParaRPr>
          </a:p>
        </p:txBody>
      </p:sp>
      <p:sp>
        <p:nvSpPr>
          <p:cNvPr id="169986" name="TextBox 2"/>
          <p:cNvSpPr txBox="1">
            <a:spLocks noChangeArrowheads="1"/>
          </p:cNvSpPr>
          <p:nvPr/>
        </p:nvSpPr>
        <p:spPr bwMode="auto">
          <a:xfrm>
            <a:off x="2362200" y="2057400"/>
            <a:ext cx="4267200" cy="1200150"/>
          </a:xfrm>
          <a:prstGeom prst="rect">
            <a:avLst/>
          </a:prstGeom>
          <a:noFill/>
          <a:ln w="9525">
            <a:noFill/>
            <a:miter lim="800000"/>
            <a:headEnd/>
            <a:tailEnd/>
          </a:ln>
        </p:spPr>
        <p:txBody>
          <a:bodyPr>
            <a:spAutoFit/>
          </a:bodyPr>
          <a:lstStyle/>
          <a:p>
            <a:r>
              <a:rPr lang="en-US" sz="7200" dirty="0">
                <a:latin typeface="Calibri" pitchFamily="34" charset="0"/>
              </a:rPr>
              <a:t>Thank You</a:t>
            </a:r>
          </a:p>
        </p:txBody>
      </p:sp>
      <p:sp>
        <p:nvSpPr>
          <p:cNvPr id="4" name="TextBox 3"/>
          <p:cNvSpPr txBox="1"/>
          <p:nvPr/>
        </p:nvSpPr>
        <p:spPr>
          <a:xfrm>
            <a:off x="5181600" y="5105400"/>
            <a:ext cx="2895600" cy="369332"/>
          </a:xfrm>
          <a:prstGeom prst="rect">
            <a:avLst/>
          </a:prstGeom>
          <a:noFill/>
        </p:spPr>
        <p:txBody>
          <a:bodyPr wrap="square" rtlCol="0">
            <a:spAutoFit/>
          </a:bodyPr>
          <a:lstStyle/>
          <a:p>
            <a:pPr algn="ctr" fontAlgn="auto">
              <a:spcAft>
                <a:spcPts val="0"/>
              </a:spcAft>
              <a:defRPr/>
            </a:pPr>
            <a:r>
              <a:rPr lang="en-US" dirty="0" smtClean="0"/>
              <a:t>Harrington </a:t>
            </a:r>
            <a:r>
              <a:rPr lang="en-US" dirty="0" smtClean="0"/>
              <a:t>Hospital</a:t>
            </a:r>
            <a:endParaRPr lang="en-US" dirty="0"/>
          </a:p>
        </p:txBody>
      </p:sp>
      <p:sp>
        <p:nvSpPr>
          <p:cNvPr id="6" name="TextBox 5"/>
          <p:cNvSpPr txBox="1"/>
          <p:nvPr/>
        </p:nvSpPr>
        <p:spPr>
          <a:xfrm>
            <a:off x="3810000" y="5638800"/>
            <a:ext cx="4419600" cy="369332"/>
          </a:xfrm>
          <a:prstGeom prst="rect">
            <a:avLst/>
          </a:prstGeom>
          <a:noFill/>
        </p:spPr>
        <p:txBody>
          <a:bodyPr wrap="square" rtlCol="0">
            <a:spAutoFit/>
          </a:bodyPr>
          <a:lstStyle/>
          <a:p>
            <a:pPr marL="342900" indent="-342900" algn="ctr" fontAlgn="auto">
              <a:spcBef>
                <a:spcPct val="20000"/>
              </a:spcBef>
              <a:spcAft>
                <a:spcPts val="0"/>
              </a:spcAft>
              <a:defRPr/>
            </a:pPr>
            <a:r>
              <a:rPr lang="en-US" dirty="0" smtClean="0">
                <a:solidFill>
                  <a:schemeClr val="tx1">
                    <a:lumMod val="50000"/>
                    <a:lumOff val="50000"/>
                  </a:schemeClr>
                </a:solidFill>
              </a:rPr>
              <a:t>100 South Street, Southbridge, MA 01550</a:t>
            </a:r>
            <a:endParaRPr lang="en-US" dirty="0">
              <a:solidFill>
                <a:schemeClr val="tx1">
                  <a:lumMod val="50000"/>
                  <a:lumOff val="50000"/>
                </a:schemeClr>
              </a:solidFill>
            </a:endParaRPr>
          </a:p>
        </p:txBody>
      </p:sp>
    </p:spTree>
  </p:cSld>
  <p:clrMapOvr>
    <a:masterClrMapping/>
  </p:clrMapOvr>
  <p:transition>
    <p:fade/>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974</TotalTime>
  <Words>911</Words>
  <Application>Microsoft Office PowerPoint</Application>
  <PresentationFormat>On-screen Show (4:3)</PresentationFormat>
  <Paragraphs>95</Paragraphs>
  <Slides>10</Slides>
  <Notes>9</Notes>
  <HiddenSlides>0</HiddenSlides>
  <MMClips>0</MMClip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Office Theme</vt:lpstr>
      <vt:lpstr>Slide 1</vt:lpstr>
      <vt:lpstr>Harrington’s Story</vt:lpstr>
      <vt:lpstr>TURNING POINT # 1</vt:lpstr>
      <vt:lpstr>ACTIONS</vt:lpstr>
      <vt:lpstr>EDUCATION- STAFF</vt:lpstr>
      <vt:lpstr>EDUCATION- PROVIDERS</vt:lpstr>
      <vt:lpstr>REPORTING &amp; TESTING</vt:lpstr>
      <vt:lpstr>TURNING POINT #2</vt:lpstr>
      <vt:lpstr>EDUCATION- COMMUNITY</vt:lpstr>
      <vt:lpstr>Slide 10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Harrington Hospital</dc:title>
  <dc:creator>Briere Family</dc:creator>
  <cp:lastModifiedBy>Administrator</cp:lastModifiedBy>
  <cp:revision>51</cp:revision>
  <dcterms:created xsi:type="dcterms:W3CDTF">2011-03-17T09:22:48Z</dcterms:created>
  <dcterms:modified xsi:type="dcterms:W3CDTF">2011-06-08T14:48:40Z</dcterms:modified>
</cp:coreProperties>
</file>